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.jpe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tunnelbear.com" TargetMode="Externa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tunnelbear.com" TargetMode="Externa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tunnelbear.com" TargetMode="Externa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tunnelbear.com" TargetMode="Externa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jetpack.com/support/hosting-faq/" TargetMode="Externa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mod_authz_core is apache 2.4 and later</a:t>
            </a:r>
          </a:p>
          <a:p>
            <a:pPr/>
          </a:p>
          <a:p>
            <a:pPr/>
            <a:r>
              <a:t>Order Allow, Deny</a:t>
            </a:r>
          </a:p>
          <a:p>
            <a:pPr/>
            <a:r>
              <a:t>means the default is to deny, and then “allow” for overrides, but then further enable denies to any allows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opportunistic not targeting you, just low hanging fruit </a:t>
            </a:r>
          </a:p>
          <a:p>
            <a:pPr/>
            <a:r>
              <a:t>opportunistic noisier</a:t>
            </a:r>
          </a:p>
          <a:p>
            <a:pPr/>
            <a:r>
              <a:t>targeted stealthy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my site is just brochureware!</a:t>
            </a:r>
          </a:p>
          <a:p>
            <a:pPr/>
            <a:r>
              <a:t>*most* attacks are automated and opportunistic</a:t>
            </a:r>
          </a:p>
          <a:p>
            <a:pPr/>
          </a:p>
          <a:p>
            <a:pPr/>
            <a:r>
              <a:t>Attackers aren’t targeting you, they’re targeting the resources your site has access to</a:t>
            </a:r>
          </a:p>
          <a:p>
            <a:pPr/>
          </a:p>
          <a:p>
            <a:pPr/>
            <a:r>
              <a:t>HOWEVER, Panama Papers Breach, most likely via rev slider and then moved laterally into the email system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  <a:p>
            <a:pPr/>
          </a:p>
          <a:p>
            <a:pPr/>
          </a:p>
          <a:p>
            <a:pPr/>
            <a:r>
              <a:t>With popularity, comes a price.</a:t>
            </a:r>
          </a:p>
          <a:p>
            <a:pPr/>
            <a:r>
              <a:t>Economic return for attacking wordpress.</a:t>
            </a:r>
          </a:p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compromises occur through </a:t>
            </a:r>
          </a:p>
          <a:p>
            <a:pPr/>
            <a:r>
              <a:t>	vulnerable plugins and themes</a:t>
            </a:r>
          </a:p>
          <a:p>
            <a:pPr/>
            <a:r>
              <a:t>	Weak passwords</a:t>
            </a:r>
          </a:p>
          <a:p>
            <a:pPr/>
            <a:r>
              <a:t>	Wordpress out-of-date</a:t>
            </a:r>
          </a:p>
          <a:p>
            <a:pPr/>
            <a:r>
              <a:t>Vulnerability categories</a:t>
            </a:r>
          </a:p>
          <a:p>
            <a:pPr/>
            <a:r>
              <a:t>	Injections</a:t>
            </a:r>
          </a:p>
          <a:p>
            <a:pPr/>
            <a:r>
              <a:t>	Remote File Inclusion and/or Execution</a:t>
            </a:r>
          </a:p>
          <a:p>
            <a:pPr/>
            <a:r>
              <a:t>	Brute force and/or dictionary attacks</a:t>
            </a:r>
          </a:p>
          <a:p>
            <a:pPr/>
          </a:p>
          <a:p>
            <a:pPr/>
            <a:r>
              <a:t>vast majority of attacks now are automated and opportunistic</a:t>
            </a:r>
          </a:p>
          <a:p>
            <a:pPr/>
            <a:r>
              <a:t>biggest issue is education and awareness</a:t>
            </a:r>
          </a:p>
          <a:p>
            <a:pPr/>
          </a:p>
          <a:p>
            <a:pPr/>
            <a:r>
              <a:t>better about removing vul plugins from repo, still have work to do on verifying fixes</a:t>
            </a:r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knowing you are a target is a first step. </a:t>
            </a:r>
          </a:p>
          <a:p>
            <a:pPr/>
            <a:r>
              <a:t>simply being aware. </a:t>
            </a:r>
          </a:p>
          <a:p>
            <a:pPr/>
            <a:r>
              <a:t>understanding the platform you are on. </a:t>
            </a:r>
          </a:p>
          <a:p>
            <a:pPr/>
            <a:r>
              <a:t>believing security is essentially and acting on it</a:t>
            </a:r>
          </a:p>
          <a:p>
            <a:pPr/>
            <a:r>
              <a:t>an ounce of prevention is worth of pound of cure; </a:t>
            </a:r>
          </a:p>
          <a:p>
            <a:pPr/>
            <a:r>
              <a:t>“we either take preventative measures now, or much more difficult and expensive reactive measures later” - The Black Report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*really* blackbox; more like graybox.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NOT AN EXHAUSTIVE LIST</a:t>
            </a:r>
          </a:p>
          <a:p>
            <a:pPr/>
          </a:p>
          <a:p>
            <a:pPr/>
            <a:r>
              <a:t>Mention passive mode and bring up the next slide THEN scan wpcampus.org</a:t>
            </a:r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Greybox</a:t>
            </a:r>
          </a:p>
          <a:p>
            <a:pPr/>
            <a:r>
              <a:t>included in most pen tool kits</a:t>
            </a:r>
          </a:p>
          <a:p>
            <a:pPr/>
            <a:r>
              <a:t>Updated, actively maintained</a:t>
            </a:r>
          </a:p>
          <a:p>
            <a:pPr/>
            <a:r>
              <a:t>sponsored by sucuri</a:t>
            </a:r>
          </a:p>
          <a:p>
            <a:pPr/>
            <a:r>
              <a:t>Passive Scan</a:t>
            </a:r>
          </a:p>
          <a:p>
            <a:pPr/>
            <a:r>
              <a:t>	Robots.txt</a:t>
            </a:r>
          </a:p>
          <a:p>
            <a:pPr/>
            <a:r>
              <a:t>	Interesting headers</a:t>
            </a:r>
          </a:p>
          <a:p>
            <a:pPr/>
            <a:r>
              <a:t>	Multisite</a:t>
            </a:r>
          </a:p>
          <a:p>
            <a:pPr/>
            <a:r>
              <a:t>	Must-use plugins</a:t>
            </a:r>
          </a:p>
          <a:p>
            <a:pPr/>
            <a:r>
              <a:t>	Xml-rpc</a:t>
            </a:r>
          </a:p>
          <a:p>
            <a:pPr/>
            <a:r>
              <a:t>	Wordpress version</a:t>
            </a:r>
          </a:p>
          <a:p>
            <a:pPr/>
            <a:r>
              <a:t>	Plugins/themes	</a:t>
            </a:r>
          </a:p>
          <a:p>
            <a:pPr/>
          </a:p>
          <a:p>
            <a:pPr/>
            <a:r>
              <a:t>passive mode will look like any regular user browsing the site</a:t>
            </a:r>
          </a:p>
          <a:p>
            <a:pPr/>
            <a:r>
              <a:t>Mention false positives, humans always needed</a:t>
            </a:r>
          </a:p>
          <a:p>
            <a:pPr/>
            <a:r>
              <a:t>Interesting headers: server, php version, CDN,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scan</a:t>
            </a:r>
          </a:p>
          <a:p>
            <a:pPr/>
            <a:r>
              <a:t>	Scans for signs of vulnerable plugins</a:t>
            </a:r>
          </a:p>
          <a:p>
            <a:pPr/>
            <a:r>
              <a:t>	Scans for signs of vulnerable themes</a:t>
            </a:r>
          </a:p>
          <a:p>
            <a:pPr/>
            <a:r>
              <a:t>	Scans for signs of timthumb</a:t>
            </a:r>
          </a:p>
          <a:p>
            <a:pPr/>
            <a:r>
              <a:t>	Attempts to enumerate user account names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mention .swp in vi/m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CVE - Common Vulnerabilities and Exposures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January &amp; February 2017 WordPress Attack Report from Wordfence, still in the top 10 attempted exploits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mod_authz_core is apache 2.4 and later</a:t>
            </a:r>
          </a:p>
          <a:p>
            <a:pPr/>
          </a:p>
          <a:p>
            <a:pPr/>
            <a:r>
              <a:t>Order Allow, Deny</a:t>
            </a:r>
          </a:p>
          <a:p>
            <a:pPr/>
            <a:r>
              <a:t>means the default is to deny, and then “allow” for overrides, but then further enable denies to any allows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[NC] = nocase, case-insensitive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tunnelbear.com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tunnelbear.com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knowing you are a target is a first step. </a:t>
            </a:r>
          </a:p>
          <a:p>
            <a:pPr/>
            <a:r>
              <a:t>simply being aware. </a:t>
            </a:r>
          </a:p>
          <a:p>
            <a:pPr/>
            <a:r>
              <a:t>understanding the platform you are on. </a:t>
            </a:r>
          </a:p>
          <a:p>
            <a:pPr/>
            <a:r>
              <a:t>believing security is essentially and acting on it</a:t>
            </a:r>
          </a:p>
          <a:p>
            <a:pPr/>
            <a:r>
              <a:t>an ounce of prevention is worth of pound of cure; </a:t>
            </a:r>
          </a:p>
          <a:p>
            <a:pPr/>
            <a:r>
              <a:t>“we either take preventative measures now, or much more difficult and expensive reactive measures later” - The Black Report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tunnelbear.com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tunnelbear.com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mention how while that blocks execution, can still access read, changeling, etc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ask what they think will happen if you run the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https://jetpack.com/support/hosting-faq/</a:t>
            </a:r>
            <a:r>
              <a:t> for jetpack ip ranges</a:t>
            </a:r>
          </a:p>
          <a:p>
            <a:pPr/>
          </a:p>
          <a:p>
            <a:pPr/>
            <a:r>
              <a:t>&lt;Files xmlrpc.php&gt;</a:t>
            </a:r>
          </a:p>
          <a:p>
            <a:pPr/>
            <a:r>
              <a:t>    order allow, deny</a:t>
            </a:r>
          </a:p>
          <a:p>
            <a:pPr/>
            <a:r>
              <a:t>    deny from all</a:t>
            </a:r>
          </a:p>
          <a:p>
            <a:pPr/>
            <a:r>
              <a:t>    allow from 192.0.64. or 192.0.64.0/18</a:t>
            </a:r>
          </a:p>
          <a:p>
            <a:pPr/>
            <a:r>
              <a:t>&lt;/Files&gt;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hape 4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9" name="Shape 5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hape 5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9" name="Shape 5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Develop your own themes and plugins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  <a:p>
            <a:pPr/>
          </a:p>
          <a:p>
            <a:pPr/>
            <a:r>
              <a:t>learned the hard way</a:t>
            </a:r>
          </a:p>
          <a:p>
            <a:pPr/>
            <a:r>
              <a:t>sincere hope</a:t>
            </a:r>
          </a:p>
          <a:p>
            <a:pPr/>
            <a:r>
              <a:t>apologize for jumping back and forth out of the presentation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no special skills, no ski mask</a:t>
            </a:r>
          </a:p>
          <a:p>
            <a:pPr/>
            <a:r>
              <a:t>One layer, defense-in-depth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newer report. update to include all industries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60% 6 hours or less</a:t>
            </a:r>
          </a:p>
          <a:p>
            <a:pPr/>
            <a:r>
              <a:t>88% in 12 hours or less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1729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9474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06400" y="2146300"/>
            <a:ext cx="121920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uix.com/download/White%20paper%20-%20The%20Black%20Report" TargetMode="External"/><Relationship Id="rId4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dionach/CMSmap" TargetMode="External"/><Relationship Id="rId4" Type="http://schemas.openxmlformats.org/officeDocument/2006/relationships/hyperlink" Target="https://github.com/droope/droopescan" TargetMode="External"/><Relationship Id="rId5" Type="http://schemas.openxmlformats.org/officeDocument/2006/relationships/hyperlink" Target="https://bitbucket.org/LaNMaSteR53/recon-ng" TargetMode="External"/><Relationship Id="rId6" Type="http://schemas.openxmlformats.org/officeDocument/2006/relationships/hyperlink" Target="http://wpscan.org/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b.com/gilzow" TargetMode="External"/><Relationship Id="rId4" Type="http://schemas.openxmlformats.org/officeDocument/2006/relationships/hyperlink" Target="https://www.linkedin.com/in/gilzow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gif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github.com/gilzow/access-denied/" TargetMode="External"/><Relationship Id="rId4" Type="http://schemas.openxmlformats.org/officeDocument/2006/relationships/hyperlink" Target="http://builtwith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-loop-attempt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801727" y="311721"/>
            <a:ext cx="14608254" cy="9130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xfrm>
            <a:off x="406400" y="2146300"/>
            <a:ext cx="12192000" cy="6234113"/>
          </a:xfrm>
          <a:prstGeom prst="rect">
            <a:avLst/>
          </a:prstGeom>
        </p:spPr>
        <p:txBody>
          <a:bodyPr anchor="ctr"/>
          <a:lstStyle/>
          <a:p>
            <a:pPr marL="444499" indent="-444499">
              <a:defRPr sz="3900"/>
            </a:pPr>
            <a:r>
              <a:t>44% of sites had at least one vulnerability every day of the year</a:t>
            </a:r>
            <a:r>
              <a:rPr baseline="42256"/>
              <a:t>1</a:t>
            </a:r>
          </a:p>
          <a:p>
            <a:pPr marL="444499" indent="-444499">
              <a:defRPr sz="3900"/>
            </a:pPr>
            <a:r>
              <a:t>Average of 14 vulnerabilities per site, 7 of those serious</a:t>
            </a:r>
            <a:r>
              <a:rPr baseline="42256"/>
              <a:t>1</a:t>
            </a:r>
            <a:endParaRPr baseline="31999"/>
          </a:p>
          <a:p>
            <a:pPr marL="444499" indent="-444499">
              <a:defRPr sz="3900"/>
            </a:pPr>
            <a:r>
              <a:t>Took an average of 5 months to remediate issues</a:t>
            </a:r>
            <a:r>
              <a:rPr baseline="42256"/>
              <a:t>1</a:t>
            </a:r>
          </a:p>
        </p:txBody>
      </p:sp>
      <p:sp>
        <p:nvSpPr>
          <p:cNvPr id="212" name="Shape 212"/>
          <p:cNvSpPr/>
          <p:nvPr/>
        </p:nvSpPr>
        <p:spPr>
          <a:xfrm>
            <a:off x="542798" y="8783989"/>
            <a:ext cx="628821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1" grpId="1"/>
      <p:bldP build="whole" bldLvl="1" animBg="1" rev="0" advAuto="0" spid="21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 </a:t>
            </a:r>
            <a:r>
              <a:rPr sz="2900"/>
              <a:t>cont.</a:t>
            </a:r>
          </a:p>
        </p:txBody>
      </p:sp>
      <p:sp>
        <p:nvSpPr>
          <p:cNvPr id="217" name="Shape 217"/>
          <p:cNvSpPr/>
          <p:nvPr/>
        </p:nvSpPr>
        <p:spPr>
          <a:xfrm>
            <a:off x="542798" y="8783989"/>
            <a:ext cx="1141057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1. Nuix White Paper, The Black Report 2017: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https://www.nuix.com/download/White%20paper%20-%20The%20Black%20Report</a:t>
            </a:r>
          </a:p>
        </p:txBody>
      </p:sp>
      <p:pic>
        <p:nvPicPr>
          <p:cNvPr id="218" name="Screen Shot 2017-03-14 at 10.50.3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9850" y="2316956"/>
            <a:ext cx="5245100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2"/>
      <p:bldP build="whole" bldLvl="1" animBg="1" rev="0" advAuto="0" spid="21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Attacks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600"/>
            </a:pPr>
            <a:r>
              <a:t>Opportunistic</a:t>
            </a:r>
          </a:p>
          <a:p>
            <a:pPr marL="444499" indent="-444499">
              <a:defRPr sz="4600"/>
            </a:pPr>
            <a:r>
              <a:t>Targeted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attackers target you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xfrm>
            <a:off x="406400" y="2146300"/>
            <a:ext cx="12192000" cy="6538765"/>
          </a:xfrm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Your site resources</a:t>
            </a:r>
          </a:p>
          <a:p>
            <a:pPr>
              <a:defRPr sz="5600"/>
            </a:pPr>
            <a:r>
              <a:t>Your domain</a:t>
            </a:r>
          </a:p>
          <a:p>
            <a:pPr>
              <a:defRPr sz="5600"/>
            </a:pPr>
            <a:r>
              <a:t>Your SEO reputation</a:t>
            </a:r>
          </a:p>
          <a:p>
            <a:pPr>
              <a:defRPr sz="5600"/>
            </a:pPr>
            <a:r>
              <a:t>Your visitors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Market share</a:t>
            </a:r>
          </a:p>
          <a:p>
            <a:pPr>
              <a:defRPr sz="4400"/>
            </a:pPr>
            <a:r>
              <a:t>Open Source</a:t>
            </a:r>
          </a:p>
          <a:p>
            <a:pPr>
              <a:defRPr sz="4400"/>
            </a:pPr>
            <a:r>
              <a:t>Extremely easy to set up and get running, not so easy to secure</a:t>
            </a:r>
          </a:p>
          <a:p>
            <a:pPr>
              <a:defRPr sz="4400"/>
            </a:pPr>
            <a:r>
              <a:t>Anyone can create and submit a theme/plugin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body" idx="13"/>
          </p:nvPr>
        </p:nvSpPr>
        <p:spPr>
          <a:xfrm>
            <a:off x="889000" y="2908300"/>
            <a:ext cx="11226800" cy="39116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easyness of use.”</a:t>
            </a:r>
          </a:p>
        </p:txBody>
      </p:sp>
      <p:sp>
        <p:nvSpPr>
          <p:cNvPr id="238" name="Shape 23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wordpress security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Most compromises occur through </a:t>
            </a:r>
          </a:p>
          <a:p>
            <a:pPr lvl="1">
              <a:defRPr sz="5000"/>
            </a:pPr>
            <a:r>
              <a:t>vulnerable plugins and themes</a:t>
            </a:r>
          </a:p>
          <a:p>
            <a:pPr lvl="1">
              <a:defRPr sz="5000"/>
            </a:pPr>
            <a:r>
              <a:t>Weak passwords</a:t>
            </a:r>
          </a:p>
          <a:p>
            <a:pPr lvl="1">
              <a:defRPr sz="5000"/>
            </a:pPr>
            <a:r>
              <a:t>Wordpress out-of-date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2120920" y="2599702"/>
            <a:ext cx="8692763" cy="4705555"/>
          </a:xfrm>
          <a:prstGeom prst="roundRect">
            <a:avLst>
              <a:gd name="adj" fmla="val 450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2550286" y="3682999"/>
            <a:ext cx="7904227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As an owner/maintainer of a </a:t>
            </a:r>
            <a:br/>
            <a:r>
              <a:t>wordpress site, it is your </a:t>
            </a:r>
            <a:br/>
            <a:r>
              <a:t>responsibility to be paranoid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764978" y="4154512"/>
            <a:ext cx="5487095" cy="1276127"/>
          </a:xfrm>
          <a:prstGeom prst="roundRect">
            <a:avLst>
              <a:gd name="adj" fmla="val 1047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4038853" y="4444998"/>
            <a:ext cx="492709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So What DO we DO?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Defense-in-depth</a:t>
            </a:r>
          </a:p>
        </p:txBody>
      </p:sp>
      <p:pic>
        <p:nvPicPr>
          <p:cNvPr id="254" name="machinegun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152" y="2666101"/>
            <a:ext cx="7844496" cy="627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>
            <a:lvl1pPr defTabSz="519937">
              <a:defRPr sz="15130"/>
            </a:lvl1pPr>
          </a:lstStyle>
          <a:p>
            <a:pPr/>
            <a:r>
              <a:t>beyond the basics</a:t>
            </a:r>
          </a:p>
        </p:txBody>
      </p:sp>
      <p:sp>
        <p:nvSpPr>
          <p:cNvPr id="171" name="Shape 171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200"/>
              </a:spcBef>
              <a:defRPr sz="4455"/>
            </a:lvl1pPr>
          </a:lstStyle>
          <a:p>
            <a:pPr/>
            <a:r>
              <a:t>taking the next steps in securing your site</a:t>
            </a:r>
          </a:p>
        </p:txBody>
      </p:sp>
      <p:sp>
        <p:nvSpPr>
          <p:cNvPr id="172" name="Shape 172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Box Testing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Automated application security testing that views the state of an application from the outside looking in</a:t>
            </a:r>
          </a:p>
          <a:p>
            <a:pPr marL="444499" indent="-444499">
              <a:defRPr sz="5000"/>
            </a:pPr>
            <a:r>
              <a:t>Assumes no knowledge of internal code structure or paths</a:t>
            </a:r>
          </a:p>
        </p:txBody>
      </p:sp>
      <p:pic>
        <p:nvPicPr>
          <p:cNvPr id="258" name="Screen Shot 2017-02-28 at 3.01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" y="7086558"/>
            <a:ext cx="11912600" cy="226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Class="entr" nodeType="afterEffect" presetID="9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2"/>
      <p:bldP build="p" bldLvl="5" animBg="1" rev="0" advAuto="0" spid="25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Tools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CMSmap</a:t>
            </a:r>
            <a:b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https://github.com/dionach/CMSmap</a:t>
            </a:r>
            <a:r>
              <a:t> </a:t>
            </a:r>
          </a:p>
          <a:p>
            <a:pPr/>
            <a:r>
              <a:t>Droopescan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https://github.com/droope/droopescan</a:t>
            </a:r>
            <a:r>
              <a:t> </a:t>
            </a:r>
          </a:p>
          <a:p>
            <a:pPr/>
            <a:r>
              <a:t>Recon-NG </a:t>
            </a:r>
            <a:br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https://bitbucket.org/LaNMaSteR53/recon-ng</a:t>
            </a:r>
          </a:p>
          <a:p>
            <a:pPr/>
            <a:r>
              <a:t>WPScan</a:t>
            </a:r>
            <a:br/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http://wpscan.org/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406400" y="30099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Robots.txt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Interesting headers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Multisite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Must-use plugins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Xml-rpc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Wordpress version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Plugins/themes</a:t>
            </a:r>
          </a:p>
        </p:txBody>
      </p:sp>
      <p:sp>
        <p:nvSpPr>
          <p:cNvPr id="269" name="Shape 269"/>
          <p:cNvSpPr/>
          <p:nvPr/>
        </p:nvSpPr>
        <p:spPr>
          <a:xfrm>
            <a:off x="411302" y="2104541"/>
            <a:ext cx="555929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Passive (non-intrusive) Scan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Active scan</a:t>
            </a:r>
          </a:p>
          <a:p>
            <a:pPr/>
            <a:r>
              <a:t>Scans for signs of vulnerable plugins</a:t>
            </a:r>
          </a:p>
          <a:p>
            <a:pPr/>
            <a:r>
              <a:t>Scans for signs of vulnerable themes</a:t>
            </a:r>
          </a:p>
          <a:p>
            <a:pPr/>
            <a:r>
              <a:t>Scans for signs of timthumb</a:t>
            </a:r>
          </a:p>
          <a:p>
            <a:pPr/>
            <a:r>
              <a:t>Attempts to enumerate user account names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2-28 at 12.43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6354"/>
            <a:ext cx="13004800" cy="7380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creen Shot 2017-03-01 at 1.36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1215"/>
            <a:ext cx="13004800" cy="7411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creen Shot 2017-02-28 at 12.44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2028"/>
            <a:ext cx="13004800" cy="7749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5849" y="2287740"/>
            <a:ext cx="719231" cy="455123"/>
          </a:xfrm>
          <a:prstGeom prst="rect">
            <a:avLst/>
          </a:prstGeom>
        </p:spPr>
      </p:pic>
      <p:pic>
        <p:nvPicPr>
          <p:cNvPr id="28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053" y="23131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  <p:bldP build="whole" bldLvl="1" animBg="1" rev="0" advAuto="0" spid="286" grpId="2"/>
      <p:bldP build="whole" bldLvl="1" animBg="1" rev="0" advAuto="0" spid="284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 Shot 2016-07-15 at 9.34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3048000"/>
            <a:ext cx="11099800" cy="377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 idx="4294967295"/>
          </p:nvPr>
        </p:nvSpPr>
        <p:spPr>
          <a:xfrm>
            <a:off x="406400" y="1637356"/>
            <a:ext cx="12192000" cy="270510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17000"/>
            </a:lvl1pPr>
          </a:lstStyle>
          <a:p>
            <a:pPr/>
            <a:r>
              <a:t>BUT WAIT!</a:t>
            </a:r>
          </a:p>
        </p:txBody>
      </p:sp>
      <p:sp>
        <p:nvSpPr>
          <p:cNvPr id="177" name="Shape 177"/>
          <p:cNvSpPr/>
          <p:nvPr>
            <p:ph type="body" sz="half" idx="4294967295"/>
          </p:nvPr>
        </p:nvSpPr>
        <p:spPr>
          <a:xfrm>
            <a:off x="1436325" y="3524249"/>
            <a:ext cx="10132150" cy="27051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45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EVEN IF YOU KNOW NOTHING ABOUT </a:t>
            </a:r>
            <a:br/>
            <a:r>
              <a:t>SECURITY, I PROMISE YOU’LL GET </a:t>
            </a:r>
            <a:br/>
            <a:r>
              <a:t>SOMETHING FROM THIS PRESENTATION!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3000">
        <p14:warp dir="in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creen Shot 2017-03-14 at 11.02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447" y="160950"/>
            <a:ext cx="1212790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90" y="4153483"/>
            <a:ext cx="9568473" cy="455123"/>
          </a:xfrm>
          <a:prstGeom prst="rect">
            <a:avLst/>
          </a:prstGeom>
        </p:spPr>
      </p:pic>
      <p:pic>
        <p:nvPicPr>
          <p:cNvPr id="29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1211" y="134825"/>
            <a:ext cx="3326948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  <p:bldP build="whole" bldLvl="1" animBg="1" rev="0" advAuto="0" spid="296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creen Shot 2017-03-14 at 11.02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47" y="165100"/>
            <a:ext cx="12127906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390" y="4953583"/>
            <a:ext cx="9568473" cy="62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creen Shot 2016-07-15 at 9.56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628650"/>
            <a:ext cx="11798300" cy="861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Disable Directory listings</a:t>
            </a:r>
          </a:p>
          <a:p>
            <a:pPr lvl="1"/>
            <a:r>
              <a:t>In .htaccess in the root of the site</a:t>
            </a:r>
          </a:p>
          <a:p>
            <a:pPr lvl="1"/>
          </a:p>
          <a:p>
            <a:pPr lvl="1"/>
            <a:r>
              <a:t>ask your host to disable in your account</a:t>
            </a:r>
          </a:p>
        </p:txBody>
      </p:sp>
      <p:sp>
        <p:nvSpPr>
          <p:cNvPr id="311" name="Shape 311"/>
          <p:cNvSpPr/>
          <p:nvPr/>
        </p:nvSpPr>
        <p:spPr>
          <a:xfrm>
            <a:off x="1202041" y="3750709"/>
            <a:ext cx="7116833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1241528" y="4154569"/>
            <a:ext cx="3470313" cy="4622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Options -Indexes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2"/>
      <p:bldP build="whole" bldLvl="1" animBg="1" rev="0" advAuto="0" spid="310" grpId="1"/>
      <p:bldP build="whole" bldLvl="1" animBg="1" rev="0" advAuto="0" spid="311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 Shot 2017-03-14 at 11.02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797" y="0"/>
            <a:ext cx="1212790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creen Shot 2017-03-14 at 11.14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1376"/>
            <a:ext cx="13004800" cy="7830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51" y="8277649"/>
            <a:ext cx="2149321" cy="455122"/>
          </a:xfrm>
          <a:prstGeom prst="rect">
            <a:avLst/>
          </a:prstGeom>
        </p:spPr>
      </p:pic>
      <p:pic>
        <p:nvPicPr>
          <p:cNvPr id="31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978" y="916140"/>
            <a:ext cx="6309100" cy="455123"/>
          </a:xfrm>
          <a:prstGeom prst="rect">
            <a:avLst/>
          </a:prstGeom>
        </p:spPr>
      </p:pic>
      <p:pic>
        <p:nvPicPr>
          <p:cNvPr id="32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03" y="4266148"/>
            <a:ext cx="834524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10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  <p:bldP build="whole" bldLvl="1" animBg="1" rev="0" advAuto="0" spid="319" grpId="2"/>
      <p:bldP build="whole" bldLvl="1" animBg="1" rev="0" advAuto="0" spid="317" grpId="5"/>
      <p:bldP build="whole" bldLvl="1" animBg="1" rev="0" advAuto="0" spid="321" grpId="3"/>
      <p:bldP build="whole" bldLvl="1" animBg="1" rev="0" advAuto="0" spid="321" grpId="4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6-07-15 at 9.27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083323"/>
            <a:ext cx="13004800" cy="767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2153" y="2351240"/>
            <a:ext cx="824999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creen Shot 2016-07-12 at 10.46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89" y="774700"/>
            <a:ext cx="1185262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983" y="687647"/>
            <a:ext cx="1349646" cy="389260"/>
          </a:xfrm>
          <a:prstGeom prst="rect">
            <a:avLst/>
          </a:prstGeom>
        </p:spPr>
      </p:pic>
      <p:pic>
        <p:nvPicPr>
          <p:cNvPr id="33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190" y="880971"/>
            <a:ext cx="7601617" cy="389261"/>
          </a:xfrm>
          <a:prstGeom prst="rect">
            <a:avLst/>
          </a:prstGeom>
        </p:spPr>
      </p:pic>
      <p:pic>
        <p:nvPicPr>
          <p:cNvPr id="33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390" y="1287371"/>
            <a:ext cx="6230710" cy="389261"/>
          </a:xfrm>
          <a:prstGeom prst="rect">
            <a:avLst/>
          </a:prstGeom>
        </p:spPr>
      </p:pic>
      <p:pic>
        <p:nvPicPr>
          <p:cNvPr id="335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6690" y="1595991"/>
            <a:ext cx="7843112" cy="561604"/>
          </a:xfrm>
          <a:prstGeom prst="rect">
            <a:avLst/>
          </a:prstGeom>
        </p:spPr>
      </p:pic>
      <p:pic>
        <p:nvPicPr>
          <p:cNvPr id="337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690" y="1912496"/>
            <a:ext cx="5758229" cy="389260"/>
          </a:xfrm>
          <a:prstGeom prst="rect">
            <a:avLst/>
          </a:prstGeom>
        </p:spPr>
      </p:pic>
      <p:pic>
        <p:nvPicPr>
          <p:cNvPr id="339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90" y="2129391"/>
            <a:ext cx="11189820" cy="389261"/>
          </a:xfrm>
          <a:prstGeom prst="rect">
            <a:avLst/>
          </a:prstGeom>
        </p:spPr>
      </p:pic>
      <p:pic>
        <p:nvPicPr>
          <p:cNvPr id="341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3190" y="3069191"/>
            <a:ext cx="5936029" cy="561604"/>
          </a:xfrm>
          <a:prstGeom prst="rect">
            <a:avLst/>
          </a:prstGeom>
        </p:spPr>
      </p:pic>
      <p:pic>
        <p:nvPicPr>
          <p:cNvPr id="343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990" y="4682091"/>
            <a:ext cx="7500017" cy="561604"/>
          </a:xfrm>
          <a:prstGeom prst="rect">
            <a:avLst/>
          </a:prstGeom>
        </p:spPr>
      </p:pic>
      <p:pic>
        <p:nvPicPr>
          <p:cNvPr id="345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9390" y="5952091"/>
            <a:ext cx="7500017" cy="561604"/>
          </a:xfrm>
          <a:prstGeom prst="rect">
            <a:avLst/>
          </a:prstGeom>
        </p:spPr>
      </p:pic>
      <p:pic>
        <p:nvPicPr>
          <p:cNvPr id="347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9683" y="713047"/>
            <a:ext cx="2002456" cy="389260"/>
          </a:xfrm>
          <a:prstGeom prst="rect">
            <a:avLst/>
          </a:prstGeom>
        </p:spPr>
      </p:pic>
      <p:pic>
        <p:nvPicPr>
          <p:cNvPr id="349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6690" y="3754991"/>
            <a:ext cx="6106232" cy="389261"/>
          </a:xfrm>
          <a:prstGeom prst="rect">
            <a:avLst/>
          </a:prstGeom>
        </p:spPr>
      </p:pic>
      <p:pic>
        <p:nvPicPr>
          <p:cNvPr id="351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1290" y="2332591"/>
            <a:ext cx="9678404" cy="389261"/>
          </a:xfrm>
          <a:prstGeom prst="rect">
            <a:avLst/>
          </a:prstGeom>
        </p:spPr>
      </p:pic>
      <p:pic>
        <p:nvPicPr>
          <p:cNvPr id="353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31290" y="3958191"/>
            <a:ext cx="7843112" cy="38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1000" fill="hold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75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750" fill="hold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750" fill="hold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50"/>
                            </p:stCondLst>
                            <p:childTnLst>
                              <p:par>
                                <p:cTn id="69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750" fill="hold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1000" fill="hold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000" fill="hold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1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6" dur="1000" fill="hold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Class="exit" nodeType="afterEffect" presetID="9" grpId="2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4" dur="1000" fill="hold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5"/>
      <p:bldP build="whole" bldLvl="1" animBg="1" rev="0" advAuto="0" spid="331" grpId="6"/>
      <p:bldP build="whole" bldLvl="1" animBg="1" rev="0" advAuto="0" spid="341" grpId="11"/>
      <p:bldP build="whole" bldLvl="1" animBg="1" rev="0" advAuto="0" spid="341" grpId="12"/>
      <p:bldP build="whole" bldLvl="1" animBg="1" rev="0" advAuto="0" spid="343" grpId="13"/>
      <p:bldP build="whole" bldLvl="1" animBg="1" rev="0" advAuto="0" spid="335" grpId="10"/>
      <p:bldP build="whole" bldLvl="1" animBg="1" rev="0" advAuto="0" spid="343" grpId="14"/>
      <p:bldP build="whole" bldLvl="1" animBg="1" rev="0" advAuto="0" spid="335" grpId="9"/>
      <p:bldP build="whole" bldLvl="1" animBg="1" rev="0" advAuto="0" spid="339" grpId="21"/>
      <p:bldP build="whole" bldLvl="1" animBg="1" rev="0" advAuto="0" spid="339" grpId="22"/>
      <p:bldP build="whole" bldLvl="1" animBg="1" rev="0" advAuto="0" spid="329" grpId="3"/>
      <p:bldP build="whole" bldLvl="1" animBg="1" rev="0" advAuto="0" spid="329" grpId="4"/>
      <p:bldP build="whole" bldLvl="1" animBg="1" rev="0" advAuto="0" spid="333" grpId="7"/>
      <p:bldP build="whole" bldLvl="1" animBg="1" rev="0" advAuto="0" spid="333" grpId="8"/>
      <p:bldP build="whole" bldLvl="1" animBg="1" rev="0" advAuto="0" spid="349" grpId="23"/>
      <p:bldP build="whole" bldLvl="1" animBg="1" rev="0" advAuto="0" spid="349" grpId="24"/>
      <p:bldP build="whole" bldLvl="1" animBg="1" rev="0" advAuto="0" spid="351" grpId="25"/>
      <p:bldP build="whole" bldLvl="1" animBg="1" rev="0" advAuto="0" spid="351" grpId="26"/>
      <p:bldP build="whole" bldLvl="1" animBg="1" rev="0" advAuto="0" spid="353" grpId="19"/>
      <p:bldP build="whole" bldLvl="1" animBg="1" rev="0" advAuto="0" spid="353" grpId="20"/>
      <p:bldP build="whole" bldLvl="1" animBg="1" rev="0" advAuto="0" spid="345" grpId="15"/>
      <p:bldP build="whole" bldLvl="1" animBg="1" rev="0" advAuto="0" spid="345" grpId="16"/>
      <p:bldP build="whole" bldLvl="1" animBg="1" rev="0" advAuto="0" spid="347" grpId="1"/>
      <p:bldP build="whole" bldLvl="1" animBg="1" rev="0" advAuto="0" spid="337" grpId="17"/>
      <p:bldP build="whole" bldLvl="1" animBg="1" rev="0" advAuto="0" spid="337" grpId="18"/>
      <p:bldP build="whole" bldLvl="1" animBg="1" rev="0" advAuto="0" spid="347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creen Shot 2017-03-02 at 4.19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507036"/>
            <a:ext cx="13004800" cy="473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390" y="4542391"/>
            <a:ext cx="6320852" cy="561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>
            <a:lvl1pPr defTabSz="519937">
              <a:defRPr sz="15130"/>
            </a:lvl1pPr>
          </a:lstStyle>
          <a:p>
            <a:pPr/>
            <a:r>
              <a:t>beyond the basics</a:t>
            </a:r>
          </a:p>
        </p:txBody>
      </p:sp>
      <p:sp>
        <p:nvSpPr>
          <p:cNvPr id="182" name="Shape 182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200"/>
              </a:spcBef>
              <a:defRPr sz="4455"/>
            </a:lvl1pPr>
          </a:lstStyle>
          <a:p>
            <a:pPr/>
            <a:r>
              <a:t>taking the next steps in securing your site</a:t>
            </a:r>
          </a:p>
        </p:txBody>
      </p:sp>
      <p:sp>
        <p:nvSpPr>
          <p:cNvPr id="183" name="Shape 183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66" name="Shape 366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Prevent php execution in /wp-content/uploads/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6-07-15 at 10.15.5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5750" y="3511550"/>
            <a:ext cx="7366000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75" name="Shape 375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Prevent php execution in /wp-content/uploads/</a:t>
            </a:r>
          </a:p>
          <a:p>
            <a:pPr/>
            <a:r>
              <a:t>Protect wp-content completely</a:t>
            </a:r>
          </a:p>
          <a:p>
            <a:pPr lvl="1"/>
            <a:r>
              <a:t>Not only prevent php execution, but</a:t>
            </a:r>
          </a:p>
          <a:p>
            <a:pPr lvl="1"/>
            <a:r>
              <a:t>Implicit deny (only allow what is necessary and expected)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creen Shot 2016-07-15 at 10.20.1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2519950"/>
            <a:ext cx="13004800" cy="45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 Shot 2016-07-15 at 10.24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520950"/>
            <a:ext cx="10782300" cy="454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creen Shot 2016-07-15 at 10.25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2393950"/>
            <a:ext cx="10541000" cy="480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creen Shot 2016-07-15 at 2.31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1949450"/>
            <a:ext cx="12255500" cy="585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149" y="2047515"/>
            <a:ext cx="3176647" cy="47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750" fill="hold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"/>
      <p:bldP build="whole" bldLvl="1" animBg="1" rev="0" advAuto="0" spid="388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creen Shot 2017-03-22 at 8.19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68469"/>
            <a:ext cx="13004800" cy="9016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746" y="8937546"/>
            <a:ext cx="2149321" cy="455122"/>
          </a:xfrm>
          <a:prstGeom prst="rect">
            <a:avLst/>
          </a:prstGeom>
        </p:spPr>
      </p:pic>
      <p:pic>
        <p:nvPicPr>
          <p:cNvPr id="39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0151" y="3101672"/>
            <a:ext cx="9958527" cy="599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3"/>
      <p:bldP build="whole" bldLvl="1" animBg="1" rev="0" advAuto="0" spid="394" grpId="1"/>
      <p:bldP build="whole" bldLvl="1" animBg="1" rev="0" advAuto="0" spid="394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98" name="Shape 398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creen Shot 2016-07-15 at 10.27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350" y="4197350"/>
            <a:ext cx="76708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Access Denied</a:t>
            </a:r>
          </a:p>
        </p:txBody>
      </p:sp>
      <p:sp>
        <p:nvSpPr>
          <p:cNvPr id="188" name="Shape 188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KEEPING YOUrself off an Attacker’s radar</a:t>
            </a:r>
          </a:p>
        </p:txBody>
      </p:sp>
      <p:sp>
        <p:nvSpPr>
          <p:cNvPr id="189" name="Shape 189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https://fb.com/gilzow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creen Shot 2016-07-15 at 10.32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" y="2216150"/>
            <a:ext cx="8496300" cy="515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Chart 413"/>
          <p:cNvGraphicFramePr/>
          <p:nvPr/>
        </p:nvGraphicFramePr>
        <p:xfrm>
          <a:off x="2865725" y="1261863"/>
          <a:ext cx="7966474" cy="796647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414" name="Shape 414"/>
          <p:cNvSpPr/>
          <p:nvPr>
            <p:ph type="title" idx="4294967295"/>
          </p:nvPr>
        </p:nvSpPr>
        <p:spPr>
          <a:xfrm>
            <a:off x="406400" y="2362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64.85.59.68 —&gt; 64.85.0.0/16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Chart 418"/>
          <p:cNvGraphicFramePr/>
          <p:nvPr/>
        </p:nvGraphicFramePr>
        <p:xfrm>
          <a:off x="-3802750" y="1639121"/>
          <a:ext cx="20610300" cy="2061029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Chart 422"/>
          <p:cNvGraphicFramePr/>
          <p:nvPr/>
        </p:nvGraphicFramePr>
        <p:xfrm>
          <a:off x="-14248437" y="3078907"/>
          <a:ext cx="41751868" cy="4175186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27" name="Shape 427"/>
          <p:cNvSpPr/>
          <p:nvPr>
            <p:ph type="body" idx="1"/>
          </p:nvPr>
        </p:nvSpPr>
        <p:spPr>
          <a:xfrm>
            <a:off x="406400" y="2540000"/>
            <a:ext cx="12192000" cy="6527800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  <a:r>
              <a:t>Protect the root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creen Shot 2016-10-12 at 9.53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743" y="1935470"/>
            <a:ext cx="9505314" cy="5882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090" y="55471"/>
            <a:ext cx="6885258" cy="389261"/>
          </a:xfrm>
          <a:prstGeom prst="rect">
            <a:avLst/>
          </a:prstGeom>
        </p:spPr>
      </p:pic>
      <p:pic>
        <p:nvPicPr>
          <p:cNvPr id="439" name="Screen Shot 2017-03-14 at 11.29.19 AM.png"/>
          <p:cNvPicPr>
            <a:picLocks noChangeAspect="1"/>
          </p:cNvPicPr>
          <p:nvPr/>
        </p:nvPicPr>
        <p:blipFill>
          <a:blip r:embed="rId4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42" name="Shape 442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</p:txBody>
      </p:sp>
      <p:sp>
        <p:nvSpPr>
          <p:cNvPr id="443" name="Shape 443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406400" y="971550"/>
            <a:ext cx="12192000" cy="1017836"/>
          </a:xfrm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With the University of Missouri since 2000</a:t>
            </a:r>
          </a:p>
          <a:p>
            <a:pPr/>
            <a:r>
              <a:t>Programmer/Analyst since 2005</a:t>
            </a:r>
          </a:p>
          <a:p>
            <a:pPr/>
            <a:r>
              <a:t>Developing WordPress sites since 2009</a:t>
            </a:r>
          </a:p>
          <a:p>
            <a:pPr/>
            <a:r>
              <a:t>Maintainer and current author of the wpDirAuth plugin</a:t>
            </a:r>
          </a:p>
          <a:p>
            <a:pPr/>
            <a:r>
              <a:t>Author and maintainer of a MizzouMVC, a rapid-theme-development framework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Screen Shot 2016-07-15 at 11.00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37619"/>
            <a:ext cx="13004800" cy="6113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 Shot 2017-03-14 at 11.29.19 AM.png"/>
          <p:cNvPicPr>
            <a:picLocks noChangeAspect="1"/>
          </p:cNvPicPr>
          <p:nvPr/>
        </p:nvPicPr>
        <p:blipFill>
          <a:blip r:embed="rId3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350" y="79438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050" y="34417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58" name="Shape 458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</p:txBody>
      </p:sp>
      <p:sp>
        <p:nvSpPr>
          <p:cNvPr id="459" name="Shape 459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8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creen Shot 2017-03-15 at 2.1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50" y="1803400"/>
            <a:ext cx="8851900" cy="614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creen Shot 2016-07-15 at 11.07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" y="44450"/>
            <a:ext cx="10756900" cy="586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Screen Shot 2016-07-15 at 11.0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4191000"/>
            <a:ext cx="11036300" cy="473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Screen Shot 2016-10-13 at 3.00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6650" y="7931150"/>
            <a:ext cx="50673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Screen Shot 2016-10-13 at 3.00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9350" y="3454400"/>
            <a:ext cx="45847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wt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9943"/>
            <a:ext cx="13004800" cy="825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6-07-15 at 11.30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3275396"/>
            <a:ext cx="13004800" cy="303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75" name="Shape 475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</p:txBody>
      </p:sp>
      <p:sp>
        <p:nvSpPr>
          <p:cNvPr id="476" name="Shape 476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creen Shot 2016-07-15 at 11.14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1773545"/>
            <a:ext cx="13004800" cy="604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Tl;DSWTGMC Summary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406400" y="3352800"/>
            <a:ext cx="12192000" cy="4902200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Implicitly Deny</a:t>
            </a:r>
          </a:p>
          <a:p>
            <a:pPr>
              <a:defRPr sz="5300"/>
            </a:pPr>
            <a:r>
              <a:t>Defense-in-Depth</a:t>
            </a:r>
          </a:p>
        </p:txBody>
      </p:sp>
      <p:sp>
        <p:nvSpPr>
          <p:cNvPr id="198" name="Shape 198"/>
          <p:cNvSpPr/>
          <p:nvPr/>
        </p:nvSpPr>
        <p:spPr>
          <a:xfrm>
            <a:off x="420698" y="1941732"/>
            <a:ext cx="580593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(Too Long; Didn’t Stay, Went to Get More Coffee)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creen Shot 2017-03-14 at 11.28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59402"/>
            <a:ext cx="13004800" cy="90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Screen Shot 2017-03-14 at 11.29.19 AM.png"/>
          <p:cNvPicPr>
            <a:picLocks noChangeAspect="1"/>
          </p:cNvPicPr>
          <p:nvPr/>
        </p:nvPicPr>
        <p:blipFill>
          <a:blip r:embed="rId3">
            <a:extLst/>
          </a:blip>
          <a:srcRect l="0" t="54184" r="1041" b="0"/>
          <a:stretch>
            <a:fillRect/>
          </a:stretch>
        </p:blipFill>
        <p:spPr>
          <a:xfrm>
            <a:off x="150349" y="5365386"/>
            <a:ext cx="12869334" cy="38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Screen Shot 2017-03-17 at 2.50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" y="5507573"/>
            <a:ext cx="13004800" cy="3970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butwaittheresmo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717800"/>
            <a:ext cx="7620000" cy="431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3-15 at 2.16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276" y="934857"/>
            <a:ext cx="11864248" cy="788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7368" y="3106870"/>
            <a:ext cx="2123920" cy="42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494" name="Shape 494"/>
          <p:cNvSpPr/>
          <p:nvPr>
            <p:ph type="body" sz="half" idx="1"/>
          </p:nvPr>
        </p:nvSpPr>
        <p:spPr>
          <a:xfrm>
            <a:off x="406400" y="2876550"/>
            <a:ext cx="12192000" cy="2786405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</p:txBody>
      </p:sp>
      <p:sp>
        <p:nvSpPr>
          <p:cNvPr id="495" name="Shape 495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  <p:sp>
        <p:nvSpPr>
          <p:cNvPr id="496" name="Shape 496"/>
          <p:cNvSpPr/>
          <p:nvPr/>
        </p:nvSpPr>
        <p:spPr>
          <a:xfrm>
            <a:off x="401668" y="5613032"/>
            <a:ext cx="10947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Remove user “slug” property from users endpoint in </a:t>
            </a:r>
            <a:br/>
            <a:r>
              <a:t>REST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creen Shot 2017-03-15 at 2.21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819400"/>
            <a:ext cx="11176000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creen Shot 2017-03-15 at 2.1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265" y="880747"/>
            <a:ext cx="12004270" cy="799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creen Shot 2016-10-13 at 2.36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00" y="444500"/>
            <a:ext cx="7747000" cy="886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creen Shot 2016-10-13 at 2.35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254000"/>
            <a:ext cx="78232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creen Shot 2016-10-13 at 2.37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323850"/>
            <a:ext cx="6934200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Expert</a:t>
            </a:r>
          </a:p>
          <a:p>
            <a:pPr/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creen Shot 2016-10-13 at 3.56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533400"/>
            <a:ext cx="7874000" cy="868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wait-what-bigg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0841" y="2423889"/>
            <a:ext cx="8723118" cy="4905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515" name="Shape 515"/>
          <p:cNvSpPr/>
          <p:nvPr>
            <p:ph type="body" sz="half" idx="1"/>
          </p:nvPr>
        </p:nvSpPr>
        <p:spPr>
          <a:xfrm>
            <a:off x="406400" y="2876550"/>
            <a:ext cx="12192000" cy="3749257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users endpoint from REST API</a:t>
            </a:r>
          </a:p>
        </p:txBody>
      </p:sp>
      <p:sp>
        <p:nvSpPr>
          <p:cNvPr id="516" name="Shape 516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  <p:sp>
        <p:nvSpPr>
          <p:cNvPr id="517" name="Shape 517"/>
          <p:cNvSpPr/>
          <p:nvPr/>
        </p:nvSpPr>
        <p:spPr>
          <a:xfrm>
            <a:off x="397590" y="6704607"/>
            <a:ext cx="92954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</a:lstStyle>
          <a:p>
            <a:pPr/>
            <a:r>
              <a:t>Remove default login failure error messages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7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creen Shot 2016-07-15 at 11.26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613212"/>
            <a:ext cx="13004800" cy="436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Screen Shot 2016-10-13 at 4.03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628650"/>
            <a:ext cx="67183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</p:txBody>
      </p:sp>
      <p:sp>
        <p:nvSpPr>
          <p:cNvPr id="527" name="Shape 527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Counter measures</a:t>
            </a:r>
          </a:p>
        </p:txBody>
      </p:sp>
      <p:sp>
        <p:nvSpPr>
          <p:cNvPr id="532" name="Shape 5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Limit access to wp-login.php and /wp-admin/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Disable file editing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Lock down wp-config.php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Limit or disable xmlrpc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Hide wordpress version</a:t>
            </a:r>
          </a:p>
        </p:txBody>
      </p:sp>
      <p:sp>
        <p:nvSpPr>
          <p:cNvPr id="533" name="Shape 533"/>
          <p:cNvSpPr/>
          <p:nvPr/>
        </p:nvSpPr>
        <p:spPr>
          <a:xfrm>
            <a:off x="997420" y="3687023"/>
            <a:ext cx="6303465" cy="2087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1513528" y="3860799"/>
            <a:ext cx="502488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if(!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defined</a:t>
            </a:r>
            <a:r>
              <a:t>('DISALLOW_FILE_EDIT')){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</a:t>
            </a:r>
            <a:r>
              <a:t>('DISALLOW_FILE_EDIT', TRUE);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2" grpId="1"/>
      <p:bldP build="whole" bldLvl="1" animBg="1" rev="0" advAuto="0" spid="534" grpId="3"/>
      <p:bldP build="whole" bldLvl="1" animBg="1" rev="0" advAuto="0" spid="533" grpId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extreme Counter measures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suPHP, php-fpm</a:t>
            </a:r>
          </a:p>
          <a:p>
            <a:pPr/>
            <a:r>
              <a:t>Prevent php from being able to write to files</a:t>
            </a:r>
          </a:p>
          <a:p>
            <a:pPr/>
            <a:r>
              <a:t>Move wp-config.php</a:t>
            </a:r>
          </a:p>
          <a:p>
            <a:pPr/>
            <a:r>
              <a:t>Move plugin and theme locations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things to consider</a:t>
            </a:r>
          </a:p>
        </p:txBody>
      </p:sp>
      <p:sp>
        <p:nvSpPr>
          <p:cNvPr id="544" name="Shape 5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everything and analyze those logs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4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547" name="Shape 5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have directory listing disabled</a:t>
            </a:r>
          </a:p>
          <a:p>
            <a:pPr/>
            <a:r>
              <a:t>Prevent PHP execution where it shouldn’t happen</a:t>
            </a:r>
          </a:p>
          <a:p>
            <a:pPr/>
            <a:r>
              <a:t>User account names</a:t>
            </a:r>
          </a:p>
          <a:p>
            <a:pPr/>
            <a:r>
              <a:t>XML-RPC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BEYOND THE BASICS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attackers target you </a:t>
            </a:r>
          </a:p>
          <a:p>
            <a:pPr/>
            <a:r>
              <a:t>Why WordPress is an attractive target</a:t>
            </a:r>
          </a:p>
          <a:p>
            <a:pPr/>
            <a:r>
              <a:t>Current state of WordPress security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550" name="Shape 5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paranoid; be skeptical</a:t>
            </a:r>
          </a:p>
          <a:p>
            <a:pPr/>
            <a:r>
              <a:t>Uninstall plugins/themes that aren’t in use</a:t>
            </a:r>
          </a:p>
          <a:p>
            <a:pPr/>
            <a:r>
              <a:t>Disable php from executing where it shouldn’t</a:t>
            </a:r>
          </a:p>
          <a:p>
            <a:pPr/>
            <a:r>
              <a:t>Limit access to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everything 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where you can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50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cont.</a:t>
            </a:r>
          </a:p>
        </p:txBody>
      </p:sp>
      <p:sp>
        <p:nvSpPr>
          <p:cNvPr id="553" name="Shape 553"/>
          <p:cNvSpPr/>
          <p:nvPr>
            <p:ph type="body" idx="1"/>
          </p:nvPr>
        </p:nvSpPr>
        <p:spPr>
          <a:xfrm>
            <a:off x="406400" y="27686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5000"/>
            </a:pPr>
            <a:r>
              <a:t>Implicitly deny</a:t>
            </a:r>
          </a:p>
          <a:p>
            <a:pPr marL="444499" indent="-444499">
              <a:defRPr sz="5000"/>
            </a:pPr>
            <a:r>
              <a:t>Defense-in-depth</a:t>
            </a:r>
          </a:p>
        </p:txBody>
      </p:sp>
      <p:sp>
        <p:nvSpPr>
          <p:cNvPr id="554" name="Shape 554"/>
          <p:cNvSpPr/>
          <p:nvPr/>
        </p:nvSpPr>
        <p:spPr>
          <a:xfrm>
            <a:off x="412780" y="1817511"/>
            <a:ext cx="446741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In other words…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3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body" idx="13"/>
          </p:nvPr>
        </p:nvSpPr>
        <p:spPr>
          <a:xfrm>
            <a:off x="889000" y="2908300"/>
            <a:ext cx="11226800" cy="36576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“[Security is a] continuously moving target… that requires constant vigilance to understand and appreciate.”</a:t>
            </a:r>
          </a:p>
        </p:txBody>
      </p:sp>
      <p:sp>
        <p:nvSpPr>
          <p:cNvPr id="557" name="Shape 55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With ease of use and extensibility, comes a responsibility.</a:t>
            </a:r>
          </a:p>
        </p:txBody>
      </p:sp>
      <p:sp>
        <p:nvSpPr>
          <p:cNvPr id="562" name="Shape 56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3626422" y="3656150"/>
            <a:ext cx="5751957" cy="1931299"/>
          </a:xfrm>
          <a:prstGeom prst="roundRect">
            <a:avLst>
              <a:gd name="adj" fmla="val 725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3877691" y="3934446"/>
            <a:ext cx="5249419" cy="1625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What questions do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You Have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</p:txBody>
      </p:sp>
      <p:sp>
        <p:nvSpPr>
          <p:cNvPr id="568" name="Shape 5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Contact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@gilzow on twitter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gilzow on wordpress.org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Files: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https://github.com/gilzow/access-denied/</a:t>
            </a:r>
            <a:r>
              <a:t>, wcmia2017 branch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Additional tools that are handy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BuiltWith.com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Wappalyzer (Firefox, Chrome, Opera + bookmarklet)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